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70" r:id="rId4"/>
    <p:sldId id="273" r:id="rId5"/>
    <p:sldId id="272" r:id="rId6"/>
    <p:sldId id="274" r:id="rId7"/>
    <p:sldId id="282" r:id="rId8"/>
    <p:sldId id="276" r:id="rId9"/>
    <p:sldId id="281" r:id="rId10"/>
    <p:sldId id="277" r:id="rId11"/>
    <p:sldId id="278" r:id="rId12"/>
    <p:sldId id="279" r:id="rId13"/>
    <p:sldId id="280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66F7-317E-48D1-DA5E-17F8D526F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7242-9F18-4D2B-CCF1-13B80BA09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FAC1-2820-F200-747E-6EAA5E9B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B74D-B655-92E8-744A-81BD605B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7A78-D2FD-6F36-BF7C-A8D515EC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7518-1C0B-1139-7B88-C0AB344B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EE890-4CD1-48DE-8CA1-0F29C3326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3CF4A-5A5C-CA69-A21C-863596EB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3868-682E-0A77-EB49-1DE599F5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B0F4-8B1D-A8A9-043F-6101A2C2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8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3B87F-E8D7-FDC9-7133-DCF0F133C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675E9-3C20-B5E6-79EB-68665E597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4BFC0-C8F7-FC00-6A8D-31879F0D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6CA0-80FB-EE88-65D5-CC347CE5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32A15-4EFD-CA6B-AD68-AF7FEACF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2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5EB2-F36E-C2D5-3EF3-F0E3216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B69B-E4D1-F0C9-9E9D-5EDFBA8C2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5CA4-505D-6484-C2D3-9F1C158E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8ECD-0C25-55E7-C5EF-19A6AF5A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CF2-98ED-59DB-CB32-ECB354A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2971-1F3E-46C0-8F87-C804650F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59FAD-E1C0-227E-0BCA-5FF7252F2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6887-7F57-11AA-2FA3-ACB1B267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0EDF-EDAB-EEDB-4B36-97E6B53E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30A3-604D-3BFE-E5D9-B77ED5C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5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855-088C-F94A-6585-997C8D6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A2E2-CFC0-308C-0B57-21035C2DE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11D9D-8529-55F3-7BFC-4B046C00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4AE09-4E5B-40D0-76DC-A376832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2C4C3-6859-0DCA-4E95-242BF25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0E0B-9902-83F6-31FD-ACE67777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2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E12-7E07-EFCE-1851-7A6F47F7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94D13-3FBB-6CBC-5949-36C72E1C3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54CA-175A-B8B6-1518-E27D54D8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FD70B-73E4-8ADD-A064-129B8F724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04ADF-FC00-99D6-8D89-80794818E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D425-6312-0CA5-C53A-E440319A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5414E-56E4-9BD0-6948-057390A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4273F-D839-4710-3BE6-324BD7F5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EBCD-ABBE-AB14-0549-D12BD602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16180-AA86-3C81-E7E9-0A127026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142D-10EB-4C86-8F38-0E1EEB4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A9C3-3260-2653-0F87-586B153A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5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FA194-28DA-5CFD-AEFF-D5F79BB2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054D0-C951-1A82-6312-7E1CD4D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6B0F-947E-7C09-7192-95D33CAA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DE6-B42F-B22E-2EBA-D2EE7702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DDEA-A187-3612-04BE-5D85B7F5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CC11A-9593-FE47-76B8-289F338F5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43D8A-0500-E69D-368B-8134A62B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985F8-ADC6-A910-91C4-C70D04E9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42AB8-685F-A8A6-C974-85781F40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CA7B-1FA7-9486-C60B-6EF85D9F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16F28-4051-6845-9439-43CAB774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40A59-82EF-F0CA-648A-CE0E4D32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3EAF-F835-D74F-C4B5-4B244D10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2658-7FDC-6DEF-3188-D8A8276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D5DFF-A8BD-B843-D66C-F20FB1A2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tx2">
                <a:lumMod val="10000"/>
                <a:lumOff val="90000"/>
              </a:schemeClr>
            </a:gs>
            <a:gs pos="74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26DD5-261B-94A7-E8AB-7F152409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E68CB-A040-C9D3-9715-4169F015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AC70A-1874-0258-9C17-11F746A40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BBD2D-8508-4244-8432-A6A23086BFD0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51719-5054-143D-173B-A1AD0C175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7F8-8798-40B0-5316-654C86A44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4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0F189-0E71-4C4D-9279-9B5345428AD8}"/>
              </a:ext>
            </a:extLst>
          </p:cNvPr>
          <p:cNvSpPr/>
          <p:nvPr/>
        </p:nvSpPr>
        <p:spPr>
          <a:xfrm>
            <a:off x="2890838" y="4574901"/>
            <a:ext cx="6433088" cy="1712418"/>
          </a:xfrm>
          <a:custGeom>
            <a:avLst/>
            <a:gdLst>
              <a:gd name="connsiteX0" fmla="*/ 0 w 6433088"/>
              <a:gd name="connsiteY0" fmla="*/ 285409 h 1712418"/>
              <a:gd name="connsiteX1" fmla="*/ 285409 w 6433088"/>
              <a:gd name="connsiteY1" fmla="*/ 0 h 1712418"/>
              <a:gd name="connsiteX2" fmla="*/ 813013 w 6433088"/>
              <a:gd name="connsiteY2" fmla="*/ 0 h 1712418"/>
              <a:gd name="connsiteX3" fmla="*/ 1281995 w 6433088"/>
              <a:gd name="connsiteY3" fmla="*/ 0 h 1712418"/>
              <a:gd name="connsiteX4" fmla="*/ 1926845 w 6433088"/>
              <a:gd name="connsiteY4" fmla="*/ 0 h 1712418"/>
              <a:gd name="connsiteX5" fmla="*/ 2454449 w 6433088"/>
              <a:gd name="connsiteY5" fmla="*/ 0 h 1712418"/>
              <a:gd name="connsiteX6" fmla="*/ 3157921 w 6433088"/>
              <a:gd name="connsiteY6" fmla="*/ 0 h 1712418"/>
              <a:gd name="connsiteX7" fmla="*/ 3744148 w 6433088"/>
              <a:gd name="connsiteY7" fmla="*/ 0 h 1712418"/>
              <a:gd name="connsiteX8" fmla="*/ 4271753 w 6433088"/>
              <a:gd name="connsiteY8" fmla="*/ 0 h 1712418"/>
              <a:gd name="connsiteX9" fmla="*/ 4975225 w 6433088"/>
              <a:gd name="connsiteY9" fmla="*/ 0 h 1712418"/>
              <a:gd name="connsiteX10" fmla="*/ 5385584 w 6433088"/>
              <a:gd name="connsiteY10" fmla="*/ 0 h 1712418"/>
              <a:gd name="connsiteX11" fmla="*/ 6147679 w 6433088"/>
              <a:gd name="connsiteY11" fmla="*/ 0 h 1712418"/>
              <a:gd name="connsiteX12" fmla="*/ 6433088 w 6433088"/>
              <a:gd name="connsiteY12" fmla="*/ 285409 h 1712418"/>
              <a:gd name="connsiteX13" fmla="*/ 6433088 w 6433088"/>
              <a:gd name="connsiteY13" fmla="*/ 856209 h 1712418"/>
              <a:gd name="connsiteX14" fmla="*/ 6433088 w 6433088"/>
              <a:gd name="connsiteY14" fmla="*/ 1427009 h 1712418"/>
              <a:gd name="connsiteX15" fmla="*/ 6147679 w 6433088"/>
              <a:gd name="connsiteY15" fmla="*/ 1712418 h 1712418"/>
              <a:gd name="connsiteX16" fmla="*/ 5561452 w 6433088"/>
              <a:gd name="connsiteY16" fmla="*/ 1712418 h 1712418"/>
              <a:gd name="connsiteX17" fmla="*/ 5151093 w 6433088"/>
              <a:gd name="connsiteY17" fmla="*/ 1712418 h 1712418"/>
              <a:gd name="connsiteX18" fmla="*/ 4506243 w 6433088"/>
              <a:gd name="connsiteY18" fmla="*/ 1712418 h 1712418"/>
              <a:gd name="connsiteX19" fmla="*/ 3978639 w 6433088"/>
              <a:gd name="connsiteY19" fmla="*/ 1712418 h 1712418"/>
              <a:gd name="connsiteX20" fmla="*/ 3392412 w 6433088"/>
              <a:gd name="connsiteY20" fmla="*/ 1712418 h 1712418"/>
              <a:gd name="connsiteX21" fmla="*/ 2688940 w 6433088"/>
              <a:gd name="connsiteY21" fmla="*/ 1712418 h 1712418"/>
              <a:gd name="connsiteX22" fmla="*/ 2102713 w 6433088"/>
              <a:gd name="connsiteY22" fmla="*/ 1712418 h 1712418"/>
              <a:gd name="connsiteX23" fmla="*/ 1399240 w 6433088"/>
              <a:gd name="connsiteY23" fmla="*/ 1712418 h 1712418"/>
              <a:gd name="connsiteX24" fmla="*/ 930259 w 6433088"/>
              <a:gd name="connsiteY24" fmla="*/ 1712418 h 1712418"/>
              <a:gd name="connsiteX25" fmla="*/ 285409 w 6433088"/>
              <a:gd name="connsiteY25" fmla="*/ 1712418 h 1712418"/>
              <a:gd name="connsiteX26" fmla="*/ 0 w 6433088"/>
              <a:gd name="connsiteY26" fmla="*/ 1427009 h 1712418"/>
              <a:gd name="connsiteX27" fmla="*/ 0 w 6433088"/>
              <a:gd name="connsiteY27" fmla="*/ 844793 h 1712418"/>
              <a:gd name="connsiteX28" fmla="*/ 0 w 6433088"/>
              <a:gd name="connsiteY28" fmla="*/ 285409 h 17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33088" h="1712418" fill="none" extrusionOk="0">
                <a:moveTo>
                  <a:pt x="0" y="285409"/>
                </a:moveTo>
                <a:cubicBezTo>
                  <a:pt x="2361" y="122604"/>
                  <a:pt x="149305" y="-889"/>
                  <a:pt x="285409" y="0"/>
                </a:cubicBezTo>
                <a:cubicBezTo>
                  <a:pt x="526848" y="-25130"/>
                  <a:pt x="682333" y="2361"/>
                  <a:pt x="813013" y="0"/>
                </a:cubicBezTo>
                <a:cubicBezTo>
                  <a:pt x="943693" y="-2361"/>
                  <a:pt x="1116686" y="18463"/>
                  <a:pt x="1281995" y="0"/>
                </a:cubicBezTo>
                <a:cubicBezTo>
                  <a:pt x="1447304" y="-18463"/>
                  <a:pt x="1696744" y="39143"/>
                  <a:pt x="1926845" y="0"/>
                </a:cubicBezTo>
                <a:cubicBezTo>
                  <a:pt x="2156946" y="-39143"/>
                  <a:pt x="2263870" y="45734"/>
                  <a:pt x="2454449" y="0"/>
                </a:cubicBezTo>
                <a:cubicBezTo>
                  <a:pt x="2645028" y="-45734"/>
                  <a:pt x="2811092" y="77886"/>
                  <a:pt x="3157921" y="0"/>
                </a:cubicBezTo>
                <a:cubicBezTo>
                  <a:pt x="3504750" y="-77886"/>
                  <a:pt x="3567352" y="12987"/>
                  <a:pt x="3744148" y="0"/>
                </a:cubicBezTo>
                <a:cubicBezTo>
                  <a:pt x="3920944" y="-12987"/>
                  <a:pt x="4080074" y="1460"/>
                  <a:pt x="4271753" y="0"/>
                </a:cubicBezTo>
                <a:cubicBezTo>
                  <a:pt x="4463433" y="-1460"/>
                  <a:pt x="4646518" y="57136"/>
                  <a:pt x="4975225" y="0"/>
                </a:cubicBezTo>
                <a:cubicBezTo>
                  <a:pt x="5303932" y="-57136"/>
                  <a:pt x="5252768" y="841"/>
                  <a:pt x="5385584" y="0"/>
                </a:cubicBezTo>
                <a:cubicBezTo>
                  <a:pt x="5518400" y="-841"/>
                  <a:pt x="5990145" y="27412"/>
                  <a:pt x="6147679" y="0"/>
                </a:cubicBezTo>
                <a:cubicBezTo>
                  <a:pt x="6324532" y="-18277"/>
                  <a:pt x="6414647" y="87321"/>
                  <a:pt x="6433088" y="285409"/>
                </a:cubicBezTo>
                <a:cubicBezTo>
                  <a:pt x="6450740" y="461003"/>
                  <a:pt x="6390055" y="720197"/>
                  <a:pt x="6433088" y="856209"/>
                </a:cubicBezTo>
                <a:cubicBezTo>
                  <a:pt x="6476121" y="992221"/>
                  <a:pt x="6368170" y="1179632"/>
                  <a:pt x="6433088" y="1427009"/>
                </a:cubicBezTo>
                <a:cubicBezTo>
                  <a:pt x="6453169" y="1586571"/>
                  <a:pt x="6323425" y="1730749"/>
                  <a:pt x="6147679" y="1712418"/>
                </a:cubicBezTo>
                <a:cubicBezTo>
                  <a:pt x="5929102" y="1730225"/>
                  <a:pt x="5835141" y="1698892"/>
                  <a:pt x="5561452" y="1712418"/>
                </a:cubicBezTo>
                <a:cubicBezTo>
                  <a:pt x="5287763" y="1725944"/>
                  <a:pt x="5341848" y="1688632"/>
                  <a:pt x="5151093" y="1712418"/>
                </a:cubicBezTo>
                <a:cubicBezTo>
                  <a:pt x="4960338" y="1736204"/>
                  <a:pt x="4752984" y="1638103"/>
                  <a:pt x="4506243" y="1712418"/>
                </a:cubicBezTo>
                <a:cubicBezTo>
                  <a:pt x="4259502" y="1786733"/>
                  <a:pt x="4193145" y="1682723"/>
                  <a:pt x="3978639" y="1712418"/>
                </a:cubicBezTo>
                <a:cubicBezTo>
                  <a:pt x="3764133" y="1742113"/>
                  <a:pt x="3575019" y="1644160"/>
                  <a:pt x="3392412" y="1712418"/>
                </a:cubicBezTo>
                <a:cubicBezTo>
                  <a:pt x="3209805" y="1780676"/>
                  <a:pt x="2834238" y="1688362"/>
                  <a:pt x="2688940" y="1712418"/>
                </a:cubicBezTo>
                <a:cubicBezTo>
                  <a:pt x="2543642" y="1736474"/>
                  <a:pt x="2336164" y="1704681"/>
                  <a:pt x="2102713" y="1712418"/>
                </a:cubicBezTo>
                <a:cubicBezTo>
                  <a:pt x="1869262" y="1720155"/>
                  <a:pt x="1551689" y="1677611"/>
                  <a:pt x="1399240" y="1712418"/>
                </a:cubicBezTo>
                <a:cubicBezTo>
                  <a:pt x="1246791" y="1747225"/>
                  <a:pt x="1080354" y="1707762"/>
                  <a:pt x="930259" y="1712418"/>
                </a:cubicBezTo>
                <a:cubicBezTo>
                  <a:pt x="780164" y="1717074"/>
                  <a:pt x="500842" y="1698625"/>
                  <a:pt x="285409" y="1712418"/>
                </a:cubicBezTo>
                <a:cubicBezTo>
                  <a:pt x="107359" y="1736811"/>
                  <a:pt x="-5011" y="1586560"/>
                  <a:pt x="0" y="1427009"/>
                </a:cubicBezTo>
                <a:cubicBezTo>
                  <a:pt x="-34735" y="1301165"/>
                  <a:pt x="69458" y="1024733"/>
                  <a:pt x="0" y="844793"/>
                </a:cubicBezTo>
                <a:cubicBezTo>
                  <a:pt x="-69458" y="664853"/>
                  <a:pt x="49175" y="402910"/>
                  <a:pt x="0" y="285409"/>
                </a:cubicBezTo>
                <a:close/>
              </a:path>
              <a:path w="6433088" h="1712418" stroke="0" extrusionOk="0">
                <a:moveTo>
                  <a:pt x="0" y="285409"/>
                </a:moveTo>
                <a:cubicBezTo>
                  <a:pt x="8932" y="131444"/>
                  <a:pt x="154470" y="-22097"/>
                  <a:pt x="285409" y="0"/>
                </a:cubicBezTo>
                <a:cubicBezTo>
                  <a:pt x="494096" y="-2919"/>
                  <a:pt x="752496" y="25049"/>
                  <a:pt x="988881" y="0"/>
                </a:cubicBezTo>
                <a:cubicBezTo>
                  <a:pt x="1225266" y="-25049"/>
                  <a:pt x="1392237" y="54745"/>
                  <a:pt x="1633731" y="0"/>
                </a:cubicBezTo>
                <a:cubicBezTo>
                  <a:pt x="1875225" y="-54745"/>
                  <a:pt x="2043613" y="24820"/>
                  <a:pt x="2278581" y="0"/>
                </a:cubicBezTo>
                <a:cubicBezTo>
                  <a:pt x="2513549" y="-24820"/>
                  <a:pt x="2593179" y="42773"/>
                  <a:pt x="2864808" y="0"/>
                </a:cubicBezTo>
                <a:cubicBezTo>
                  <a:pt x="3136437" y="-42773"/>
                  <a:pt x="3223829" y="23913"/>
                  <a:pt x="3509658" y="0"/>
                </a:cubicBezTo>
                <a:cubicBezTo>
                  <a:pt x="3795487" y="-23913"/>
                  <a:pt x="3798700" y="28493"/>
                  <a:pt x="3920016" y="0"/>
                </a:cubicBezTo>
                <a:cubicBezTo>
                  <a:pt x="4041332" y="-28493"/>
                  <a:pt x="4350546" y="58155"/>
                  <a:pt x="4623489" y="0"/>
                </a:cubicBezTo>
                <a:cubicBezTo>
                  <a:pt x="4896432" y="-58155"/>
                  <a:pt x="5029757" y="76385"/>
                  <a:pt x="5268339" y="0"/>
                </a:cubicBezTo>
                <a:cubicBezTo>
                  <a:pt x="5506921" y="-76385"/>
                  <a:pt x="5718952" y="7828"/>
                  <a:pt x="6147679" y="0"/>
                </a:cubicBezTo>
                <a:cubicBezTo>
                  <a:pt x="6294971" y="-43290"/>
                  <a:pt x="6419845" y="136655"/>
                  <a:pt x="6433088" y="285409"/>
                </a:cubicBezTo>
                <a:cubicBezTo>
                  <a:pt x="6439719" y="458906"/>
                  <a:pt x="6424766" y="712379"/>
                  <a:pt x="6433088" y="821961"/>
                </a:cubicBezTo>
                <a:cubicBezTo>
                  <a:pt x="6441410" y="931543"/>
                  <a:pt x="6394822" y="1242362"/>
                  <a:pt x="6433088" y="1427009"/>
                </a:cubicBezTo>
                <a:cubicBezTo>
                  <a:pt x="6426963" y="1603948"/>
                  <a:pt x="6297689" y="1739097"/>
                  <a:pt x="6147679" y="1712418"/>
                </a:cubicBezTo>
                <a:cubicBezTo>
                  <a:pt x="5892688" y="1747831"/>
                  <a:pt x="5768857" y="1680270"/>
                  <a:pt x="5620075" y="1712418"/>
                </a:cubicBezTo>
                <a:cubicBezTo>
                  <a:pt x="5471293" y="1744566"/>
                  <a:pt x="5279048" y="1667601"/>
                  <a:pt x="5151093" y="1712418"/>
                </a:cubicBezTo>
                <a:cubicBezTo>
                  <a:pt x="5023138" y="1757235"/>
                  <a:pt x="4746323" y="1712170"/>
                  <a:pt x="4564866" y="1712418"/>
                </a:cubicBezTo>
                <a:cubicBezTo>
                  <a:pt x="4383409" y="1712666"/>
                  <a:pt x="4051104" y="1652089"/>
                  <a:pt x="3861394" y="1712418"/>
                </a:cubicBezTo>
                <a:cubicBezTo>
                  <a:pt x="3671684" y="1772747"/>
                  <a:pt x="3398229" y="1702591"/>
                  <a:pt x="3216544" y="1712418"/>
                </a:cubicBezTo>
                <a:cubicBezTo>
                  <a:pt x="3034859" y="1722245"/>
                  <a:pt x="2809154" y="1701836"/>
                  <a:pt x="2688940" y="1712418"/>
                </a:cubicBezTo>
                <a:cubicBezTo>
                  <a:pt x="2568726" y="1723000"/>
                  <a:pt x="2281227" y="1676922"/>
                  <a:pt x="2102713" y="1712418"/>
                </a:cubicBezTo>
                <a:cubicBezTo>
                  <a:pt x="1924199" y="1747914"/>
                  <a:pt x="1884607" y="1675777"/>
                  <a:pt x="1692354" y="1712418"/>
                </a:cubicBezTo>
                <a:cubicBezTo>
                  <a:pt x="1500101" y="1749059"/>
                  <a:pt x="1232064" y="1675516"/>
                  <a:pt x="1106127" y="1712418"/>
                </a:cubicBezTo>
                <a:cubicBezTo>
                  <a:pt x="980190" y="1749320"/>
                  <a:pt x="511471" y="1704977"/>
                  <a:pt x="285409" y="1712418"/>
                </a:cubicBezTo>
                <a:cubicBezTo>
                  <a:pt x="124386" y="1698067"/>
                  <a:pt x="-11700" y="1555309"/>
                  <a:pt x="0" y="1427009"/>
                </a:cubicBezTo>
                <a:cubicBezTo>
                  <a:pt x="-35317" y="1234695"/>
                  <a:pt x="15567" y="1008874"/>
                  <a:pt x="0" y="879041"/>
                </a:cubicBezTo>
                <a:cubicBezTo>
                  <a:pt x="-15567" y="749208"/>
                  <a:pt x="57653" y="580603"/>
                  <a:pt x="0" y="285409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295603031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 Optimization: 4 Cutting-Edge Applications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Seyed Muhammad Hossein Mousavi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BD49F-247E-4D96-8ED8-ADE04E45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556" y="6172201"/>
            <a:ext cx="685800" cy="68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E0198F-ABEF-4F4E-8450-CC81CEEF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" y="5505797"/>
            <a:ext cx="2853617" cy="133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95A3B-EFA3-42C4-ACEC-8D8DAEF2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426"/>
            <a:ext cx="5714439" cy="429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C0904-C1A9-4721-B98C-C90BC7173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6" y="4124865"/>
            <a:ext cx="2868074" cy="223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50E59-BE63-492E-A5A4-6B40292DD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23" y="4271430"/>
            <a:ext cx="828654" cy="832860"/>
          </a:xfrm>
          <a:prstGeom prst="rect">
            <a:avLst/>
          </a:prstGeom>
          <a:ln>
            <a:noFill/>
          </a:ln>
          <a:effectLst>
            <a:reflection blurRad="6350" stA="50000" endA="300" endPos="90000" dist="508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87F5B-4B80-4084-97DB-5B008B11E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46" y="1964636"/>
            <a:ext cx="975895" cy="975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766B5-2207-4942-BDCA-BE1A6A33D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7" y="82770"/>
            <a:ext cx="1331755" cy="74661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546AA7-473C-4E53-BCCD-A0C449BC7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92" y="82770"/>
            <a:ext cx="975628" cy="107341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FE2DF-6167-4F50-ACC6-8B4684056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5" y="0"/>
            <a:ext cx="3038779" cy="1950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F75143-0AC8-4CB6-923C-FEC133ECE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9" y="3827615"/>
            <a:ext cx="1345397" cy="10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1BC0E-1FF6-46DE-10F6-1B4EBDCF4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13" y="136526"/>
            <a:ext cx="4929841" cy="3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87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10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DC7DA2-773F-B20E-9DEE-1600A0E69AE0}"/>
                  </a:ext>
                </a:extLst>
              </p:cNvPr>
              <p:cNvSpPr txBox="1"/>
              <p:nvPr/>
            </p:nvSpPr>
            <p:spPr>
              <a:xfrm>
                <a:off x="764381" y="1810625"/>
                <a:ext cx="10715624" cy="556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ts val="1200"/>
                  </a:lnSpc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𝑶𝒃𝒋𝒆𝒄𝒕𝒊𝒗𝒆</m:t>
                      </m:r>
                      <m:r>
                        <a:rPr lang="en-US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𝒅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1" i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>
                          <a:effectLst/>
                          <a:latin typeface="Georgia" panose="02040502050405020303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end</m:t>
                      </m:r>
                      <m:r>
                        <m:rPr>
                          <m:nor/>
                        </m:rPr>
                        <a:rPr lang="en-US" b="1" i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1">
                              <a:effectLst/>
                              <a:latin typeface="Georgia" panose="02040502050405020303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bend</m:t>
                          </m:r>
                          <m:r>
                            <m:rPr>
                              <m:nor/>
                            </m:rPr>
                            <a:rPr lang="en-US" b="1" i="1"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1" i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>
                          <a:effectLst/>
                          <a:latin typeface="Georgia" panose="02040502050405020303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start</m:t>
                      </m:r>
                      <m:r>
                        <m:rPr>
                          <m:nor/>
                        </m:rPr>
                        <a:rPr lang="en-US" b="1" i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𝟓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𝐬𝐭𝐚𝐫𝐭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|(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𝒘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)+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𝟐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effectLst/>
                  <a:latin typeface="Georgia" panose="02040502050405020303" pitchFamily="18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85750" marR="0" indent="-285750">
                  <a:lnSpc>
                    <a:spcPts val="1200"/>
                  </a:lnSpc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Arial" panose="020B0604020202020204" pitchFamily="34" charset="0"/>
                  </a:rPr>
                  <a:t>Now let's connect each term to both math and space-time meaning: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DC7DA2-773F-B20E-9DEE-1600A0E6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81" y="1810625"/>
                <a:ext cx="10715624" cy="556114"/>
              </a:xfrm>
              <a:prstGeom prst="rect">
                <a:avLst/>
              </a:prstGeom>
              <a:blipFill>
                <a:blip r:embed="rId4"/>
                <a:stretch>
                  <a:fillRect l="-398" t="-243956" r="-11035" b="-2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10B835-C2C6-C0DB-C454-D1A6D4364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53647"/>
                  </p:ext>
                </p:extLst>
              </p:nvPr>
            </p:nvGraphicFramePr>
            <p:xfrm>
              <a:off x="764381" y="2480469"/>
              <a:ext cx="10515600" cy="2946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1546146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9199498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952694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Term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Mathematical Role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Physical / Conceptual Meaning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775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, end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)=‖(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 end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)(1+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)‖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Measures distance distorted by warp.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Geodesic distance through warped space 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how long it takes light or an object to reach the goal.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9329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600">
                                        <a:effectLst/>
                                        <a:latin typeface="Times New Roman" panose="020206030504050203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bend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i="1">
                                        <a:effectLst/>
                                        <a:latin typeface="Times New Roman" panose="020206030504050203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∑(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start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Quadratic penalty on deviation.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Curvature resistance 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bending spacetime costs energy.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92765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( 0.5 \sum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x - \start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(1+w))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79008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0.2∑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Constant energy term.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Warp-field maintenance energy 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keeping the warp active consumes power.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7205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10B835-C2C6-C0DB-C454-D1A6D4364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53647"/>
                  </p:ext>
                </p:extLst>
              </p:nvPr>
            </p:nvGraphicFramePr>
            <p:xfrm>
              <a:off x="764381" y="2480469"/>
              <a:ext cx="10515600" cy="29464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1546146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99199498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95269470"/>
                        </a:ext>
                      </a:extLst>
                    </a:gridCol>
                  </a:tblGrid>
                  <a:tr h="3454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Term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Mathematical Role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Physical / Conceptual Meaning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77563"/>
                      </a:ext>
                    </a:extLst>
                  </a:tr>
                  <a:tr h="833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4" t="-42336" r="-200522" b="-220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Measures distance distorted by warp.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Geodesic distance through warped space 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how long it takes light or an object to reach the goal.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9329006"/>
                      </a:ext>
                    </a:extLst>
                  </a:tr>
                  <a:tr h="589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4" t="-201031" r="-200522" b="-211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Quadratic penalty on deviation.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Curvature resistance 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bending spacetime costs energy.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9276548"/>
                      </a:ext>
                    </a:extLst>
                  </a:tr>
                  <a:tr h="3454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( 0.5 \sum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x - \start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(1+w))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7900872"/>
                      </a:ext>
                    </a:extLst>
                  </a:tr>
                  <a:tr h="833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4" t="-254745" r="-200522" b="-8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Constant energy term.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Warp-field maintenance energy 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- </a:t>
                          </a:r>
                          <a:r>
                            <a:rPr lang="en-US" sz="1600" b="1" dirty="0"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keeping the warp active consumes power.</a:t>
                          </a:r>
                        </a:p>
                      </a:txBody>
                      <a:tcPr marL="101600" marR="101600" marT="50800" marB="508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72058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5CCA36-3964-4875-B53E-A17DC182143A}"/>
                  </a:ext>
                </a:extLst>
              </p:cNvPr>
              <p:cNvSpPr txBox="1"/>
              <p:nvPr/>
            </p:nvSpPr>
            <p:spPr>
              <a:xfrm>
                <a:off x="764381" y="5686961"/>
                <a:ext cx="997981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measures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total energy required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for a path or location in curved space-time.</a:t>
                </a:r>
                <a:b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Lower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sz="1800" b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smoother curvature, shorter distance, lower energy - exactly what physics wants for efficiency.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5CCA36-3964-4875-B53E-A17DC1821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81" y="5686961"/>
                <a:ext cx="9979819" cy="923330"/>
              </a:xfrm>
              <a:prstGeom prst="rect">
                <a:avLst/>
              </a:prstGeom>
              <a:blipFill>
                <a:blip r:embed="rId6"/>
                <a:stretch>
                  <a:fillRect l="-42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84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145103-5900-A766-6BC3-0CC2A4822F3D}"/>
                  </a:ext>
                </a:extLst>
              </p:cNvPr>
              <p:cNvSpPr txBox="1"/>
              <p:nvPr/>
            </p:nvSpPr>
            <p:spPr>
              <a:xfrm>
                <a:off x="609599" y="1274766"/>
                <a:ext cx="10691813" cy="2685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rtl="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Firefly Brightness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Energy Becomes Light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 the Firefly Algorithm: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is the intensity (brightness) of firefly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b="1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Low energy (low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1800" b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1800" b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) = bright firefly (efficient point).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High energy (high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))=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dim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firefly (inefficient or costly point).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 "brightness" literally encodes energy efficiency in warped space-time.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145103-5900-A766-6BC3-0CC2A482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74766"/>
                <a:ext cx="10691813" cy="2685351"/>
              </a:xfrm>
              <a:prstGeom prst="rect">
                <a:avLst/>
              </a:prstGeom>
              <a:blipFill>
                <a:blip r:embed="rId4"/>
                <a:stretch>
                  <a:fillRect l="-456" t="-1134" b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BFB4F-7066-62E9-E93C-E7C396726695}"/>
                  </a:ext>
                </a:extLst>
              </p:cNvPr>
              <p:cNvSpPr txBox="1"/>
              <p:nvPr/>
            </p:nvSpPr>
            <p:spPr>
              <a:xfrm>
                <a:off x="609599" y="4069453"/>
                <a:ext cx="10810876" cy="256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just" rtl="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Firefly Attraction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 Gravitational-Like Pull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Between any two fireflies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closer they are, the stronger the attraction - like gravitational pull or curvature influence in general relativity.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Bright fireflies (low energy) pull dim ones toward them - mimicking matter bending space-time so others move along that curvature.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BFB4F-7066-62E9-E93C-E7C39672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069453"/>
                <a:ext cx="10810876" cy="2567241"/>
              </a:xfrm>
              <a:prstGeom prst="rect">
                <a:avLst/>
              </a:prstGeom>
              <a:blipFill>
                <a:blip r:embed="rId5"/>
                <a:stretch>
                  <a:fillRect l="-451" t="-1425" r="-451" b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25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F95BE-B48F-A109-27DA-5A43540B5E03}"/>
                  </a:ext>
                </a:extLst>
              </p:cNvPr>
              <p:cNvSpPr txBox="1"/>
              <p:nvPr/>
            </p:nvSpPr>
            <p:spPr>
              <a:xfrm>
                <a:off x="489329" y="1274670"/>
                <a:ext cx="10906055" cy="3099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just" rtl="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Movement - Evolution of Space-Time Paths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update rule: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+1)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𝛽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rand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0.5)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means: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Firefly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moves toward brighter ones (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lower-energy zones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- physically like matter following curvature toward an energy minimum.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random term (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) adds small quantum-like fluctuations, 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creating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exploration of the warped field.</a:t>
                </a:r>
              </a:p>
              <a:p>
                <a:pPr marL="342900" indent="-342900" algn="just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After each move, positions are clipped to remain within defined boundaries - our cosmic box.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F95BE-B48F-A109-27DA-5A43540B5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29" y="1274670"/>
                <a:ext cx="10906055" cy="3099888"/>
              </a:xfrm>
              <a:prstGeom prst="rect">
                <a:avLst/>
              </a:prstGeom>
              <a:blipFill>
                <a:blip r:embed="rId4"/>
                <a:stretch>
                  <a:fillRect l="-447" t="-982" r="-503" b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66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20CCEE-146F-4F6D-482D-A64A8761F319}"/>
                  </a:ext>
                </a:extLst>
              </p:cNvPr>
              <p:cNvSpPr txBox="1"/>
              <p:nvPr/>
            </p:nvSpPr>
            <p:spPr>
              <a:xfrm>
                <a:off x="541733" y="1296346"/>
                <a:ext cx="10969229" cy="4982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just" rtl="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Iteration - Time in the Simulation</a:t>
                </a: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Each iteration corresponds to time evolution - a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discrete tick of cosmic time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b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swarm keeps moving, and space-time gradually stabilizes as the energy landscape smooths out.</a:t>
                </a: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Convergence - Finding the Stable Warp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After many iterations: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best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lim>
                      </m:limLow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 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1800" b="1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swarm settles near the lowest-energy point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which corresponds to:</a:t>
                </a: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most efficient configuration of curvature and distance is the optimal warp path from start to end through space-time.</a:t>
                </a:r>
                <a:endParaRPr lang="en-US" dirty="0"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That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final objective value (last iteration fitness)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is </a:t>
                </a:r>
                <a:r>
                  <a:rPr lang="en-US" sz="1800" b="1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minimum energy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proving the algorithm found the smoothest, least-resistant space-time configuration.</a:t>
                </a: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 is the most efficient way to traverse that curved universe.</a:t>
                </a:r>
              </a:p>
              <a:p>
                <a:pPr marL="285750" marR="0" indent="-285750" algn="just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This value corresponds to a 2D space like: </a:t>
                </a:r>
                <a:r>
                  <a:rPr lang="en-US" b="1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Global Best Position: [1.62744009 1.01394335] 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 the our problem.</a:t>
                </a:r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20CCEE-146F-4F6D-482D-A64A8761F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33" y="1296346"/>
                <a:ext cx="10969229" cy="4982454"/>
              </a:xfrm>
              <a:prstGeom prst="rect">
                <a:avLst/>
              </a:prstGeom>
              <a:blipFill>
                <a:blip r:embed="rId4"/>
                <a:stretch>
                  <a:fillRect l="-500" t="-734" r="-445" b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60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p:pic>
        <p:nvPicPr>
          <p:cNvPr id="7" name="Picture 6" descr="A graph with blue dots and green stars&#10;&#10;AI-generated content may be incorrect.">
            <a:extLst>
              <a:ext uri="{FF2B5EF4-FFF2-40B4-BE49-F238E27FC236}">
                <a16:creationId xmlns:a16="http://schemas.microsoft.com/office/drawing/2014/main" id="{A1266DEB-5300-7524-B7B6-4BB7419B2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1204417"/>
            <a:ext cx="5424488" cy="5424488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4F53A687-8BAF-4D3E-A84A-69CE5C7D1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304" y="1583622"/>
            <a:ext cx="5468123" cy="4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10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18F42-E1EC-3F74-AD45-199651DC40E5}"/>
              </a:ext>
            </a:extLst>
          </p:cNvPr>
          <p:cNvSpPr txBox="1"/>
          <p:nvPr/>
        </p:nvSpPr>
        <p:spPr>
          <a:xfrm>
            <a:off x="179109" y="207390"/>
            <a:ext cx="11636654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Exoplanetary Adaptation Simulation by Genetic Algorithm (GA)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8358-F6C7-A84F-4635-68EDA0DC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48" y="6192477"/>
            <a:ext cx="876889" cy="69287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logo of a bug&#10;&#10;AI-generated content may be incorrect.">
            <a:extLst>
              <a:ext uri="{FF2B5EF4-FFF2-40B4-BE49-F238E27FC236}">
                <a16:creationId xmlns:a16="http://schemas.microsoft.com/office/drawing/2014/main" id="{2E737262-D310-CF2B-14E6-4CF3E7B62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7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4874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four-dimensional fabric combining space and time where motion or energy can bend its geometry.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(real-world):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three-dimensional physical area where objects exist and move.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(in the course):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2D coordinate system (x, y) where fireflies search for the best position.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(real world):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continuous flow of events from past to future, measuring change and motion.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(in the course):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iteration sequence showing how solutions evolve step by step during optimization.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four dimensions are x, y, z (space), and time (t).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real world’s woven structure of space and time becomes the coded grid of positions and iterations forming the optimization landscape.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Warping: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distortion (bending) of space-time that shortens distance or time between two points.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p:pic>
        <p:nvPicPr>
          <p:cNvPr id="9" name="Picture 8" descr="A diagram of a grid&#10;&#10;AI-generated content may be incorrect.">
            <a:extLst>
              <a:ext uri="{FF2B5EF4-FFF2-40B4-BE49-F238E27FC236}">
                <a16:creationId xmlns:a16="http://schemas.microsoft.com/office/drawing/2014/main" id="{086DE388-98FE-D16D-4EFF-B16C76415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02" y="1133536"/>
            <a:ext cx="6771085" cy="5542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4163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612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Geodesic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shortest possible path between two points in curved space-time.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Bending Effort (λ/lambda bend):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against curvature, represents the energy needed to change a path’s geometry.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 Field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simulated distortion field that alters how distances and time are measured.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mathematical rule measuring how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costly or good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candidate solution is.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Firefly Algorithm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metaheuristic inspired by fireflies’ light attraction, brighter ones attract others.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Attractiveness (β/beta)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strength of movement toward a better (brighter) solution; decays with distance.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Coefficient (γ/gamma):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how fast attractiveness decreases as distance grows.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Randomness (α)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exploratory noise allowing escape from local minima.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brightness equivalent of a solution’s quality (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 full update cycle where all fireflies move and fitness is recalculated.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Best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position with the lowest total cost found so far.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Metric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Euclidean norm used to measure how far two solutions are.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321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or objective here: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the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point (path endpoint)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minimizes 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energy,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combined cost of distance, bending, traversal effort, and warp-field energy.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do the process to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 space-time efficiently, finding a point (or path) where the energy cost to travel through warped space is minimal.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simple terms: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smoothest, most energy-efficient, least-curved path from a start point to a target in warped space-time.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84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529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does it matter?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is important because it enables theoretical concepts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faster-than-light travel, gravitational navigation, and the discovery of minimum-energy paths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extreme physics environments.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simulating it computationally, we gain insights into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curvature, energy, and distance interact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valuable for optimization, robotics, astrophysics, and even AI path planning.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FA a better solver in this context?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Firefly Algorithm (FA) excels in solving this problem because it naturally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exploration and exploitation, helping escape local minima in complex, warped landscapes.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distance-based attraction makes it ideal for space-time scenarios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curvature and energy fields influence pathfinding non-linearly.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3449E-8715-17BF-E860-801BBBA4A50C}"/>
                  </a:ext>
                </a:extLst>
              </p:cNvPr>
              <p:cNvSpPr txBox="1"/>
              <p:nvPr/>
            </p:nvSpPr>
            <p:spPr>
              <a:xfrm>
                <a:off x="838200" y="1194892"/>
                <a:ext cx="10569178" cy="3521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Inputs and Initialization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Each firefly represents a candidate solution 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possible location or path endpoint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number of dimensions ( 2 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here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We start with: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𝑵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number of fireflies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b="1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Number of possible space-time paths being explored in parallel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number of dimensions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8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initial random positions within bounds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5,15]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They represent different initial guesses for where the minimum-energy point could be in warped space.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3449E-8715-17BF-E860-801BBBA4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4892"/>
                <a:ext cx="10569178" cy="3521477"/>
              </a:xfrm>
              <a:prstGeom prst="rect">
                <a:avLst/>
              </a:prstGeom>
              <a:blipFill>
                <a:blip r:embed="rId4"/>
                <a:stretch>
                  <a:fillRect l="-519" t="-865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64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logo of a bug&#10;&#10;AI-generated content may be incorrect.">
            <a:extLst>
              <a:ext uri="{FF2B5EF4-FFF2-40B4-BE49-F238E27FC236}">
                <a16:creationId xmlns:a16="http://schemas.microsoft.com/office/drawing/2014/main" id="{380C3150-A804-B197-AF1A-AFB6B636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084" y="98425"/>
            <a:ext cx="1498601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3449E-8715-17BF-E860-801BBBA4A50C}"/>
                  </a:ext>
                </a:extLst>
              </p:cNvPr>
              <p:cNvSpPr txBox="1"/>
              <p:nvPr/>
            </p:nvSpPr>
            <p:spPr>
              <a:xfrm>
                <a:off x="838200" y="1194892"/>
                <a:ext cx="10569178" cy="3921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Constants: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randomness factor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b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Physical Interpretation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Quantum or thermal noise, helps exploration beyond local curvature wells.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base attractiveness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b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Physical Interpretation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Intrinsic gravitational strength, how strongly bright fireflies attract others.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light absorption coefficient.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b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Physical Interpretation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Curvature decay, how fast attraction weakens with distance.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𝝀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1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bend</m:t>
                        </m:r>
                        <m:r>
                          <m:rPr>
                            <m:nor/>
                          </m:rPr>
                          <a:rPr lang="en-US" sz="1800" b="1" i="1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bending penalty factor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b="1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stiffness of space-time; how resistant it is to bending</a:t>
                </a:r>
                <a:r>
                  <a:rPr lang="en-US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b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Physical Interpretation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Rigidity of space-time fabric, how resistant the curvature is.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Georgia" panose="02040502050405020303" pitchFamily="18" charset="0"/>
                    <a:cs typeface="Times New Roman" panose="02020603050405020304" pitchFamily="18" charset="0"/>
                  </a:rPr>
                  <a:t>warp_field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Georgia" panose="02040502050405020303" pitchFamily="18" charset="0"/>
                    <a:cs typeface="Times New Roman" panose="02020603050405020304" pitchFamily="18" charset="0"/>
                  </a:rPr>
                  <a:t>: static modifier simulating space +time distortion. higher values mean stronger curvature.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  <a:tabLst>
                    <a:tab pos="685800" algn="l"/>
                  </a:tabLst>
                </a:pPr>
                <a:r>
                  <a:rPr lang="en-US" b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Physical Interpretation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Artificial distortion of the metric, simulates warp drive curvature.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3449E-8715-17BF-E860-801BBBA4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4892"/>
                <a:ext cx="10569178" cy="3921458"/>
              </a:xfrm>
              <a:prstGeom prst="rect">
                <a:avLst/>
              </a:prstGeom>
              <a:blipFill>
                <a:blip r:embed="rId4"/>
                <a:stretch>
                  <a:fillRect l="-519" t="-933" b="-1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726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1502</Words>
  <Application>Microsoft Office PowerPoint</Application>
  <PresentationFormat>Widescreen</PresentationFormat>
  <Paragraphs>147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Courier New</vt:lpstr>
      <vt:lpstr>Georgia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Seyed Muhammad Hossein Mousavi</dc:creator>
  <cp:lastModifiedBy>Seyed Muhammad Hossein Mousavi</cp:lastModifiedBy>
  <cp:revision>83</cp:revision>
  <dcterms:created xsi:type="dcterms:W3CDTF">2025-09-23T07:20:47Z</dcterms:created>
  <dcterms:modified xsi:type="dcterms:W3CDTF">2025-10-18T15:34:22Z</dcterms:modified>
</cp:coreProperties>
</file>